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08E32-E4E1-4784-BB87-E046631729D0}" type="datetimeFigureOut">
              <a:rPr lang="en-US" smtClean="0"/>
              <a:t>11/9/2009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83447-4892-4807-AAD9-2EE1AEA5BF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3.2 Cognitive Level of Analysis</a:t>
            </a:r>
            <a:br>
              <a:rPr lang="en-US" dirty="0" smtClean="0"/>
            </a:br>
            <a:r>
              <a:rPr lang="en-US" dirty="0" smtClean="0"/>
              <a:t>Cognition and Emotion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8862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Emotion and a cognitive process</a:t>
            </a:r>
            <a:br>
              <a:rPr lang="en-US" dirty="0" smtClean="0"/>
            </a:br>
            <a:r>
              <a:rPr lang="en-US" dirty="0" smtClean="0"/>
              <a:t>The Flashbulb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Brown and </a:t>
            </a:r>
            <a:r>
              <a:rPr lang="en-US" dirty="0" err="1" smtClean="0"/>
              <a:t>Kulik</a:t>
            </a:r>
            <a:r>
              <a:rPr lang="en-US" dirty="0" smtClean="0"/>
              <a:t> (1977) VS. </a:t>
            </a:r>
            <a:r>
              <a:rPr lang="en-US" dirty="0" err="1" smtClean="0"/>
              <a:t>Neisser</a:t>
            </a:r>
            <a:r>
              <a:rPr lang="en-US" dirty="0" smtClean="0"/>
              <a:t> (1982)</a:t>
            </a:r>
          </a:p>
          <a:p>
            <a:pPr lvl="1"/>
            <a:r>
              <a:rPr lang="en-US" dirty="0" smtClean="0"/>
              <a:t>Flashbulb memories</a:t>
            </a:r>
          </a:p>
          <a:p>
            <a:pPr lvl="1"/>
            <a:r>
              <a:rPr lang="en-US" dirty="0" smtClean="0"/>
              <a:t>Compare and contrast the two view points.</a:t>
            </a:r>
          </a:p>
          <a:p>
            <a:r>
              <a:rPr lang="en-US" dirty="0" smtClean="0"/>
              <a:t>What have studies shown about the accuracy of emotional memories?</a:t>
            </a:r>
            <a:endParaRPr lang="en-US" dirty="0" smtClean="0"/>
          </a:p>
          <a:p>
            <a:r>
              <a:rPr lang="en-US" dirty="0" err="1" smtClean="0"/>
              <a:t>Talarico</a:t>
            </a:r>
            <a:r>
              <a:rPr lang="en-US" dirty="0" smtClean="0"/>
              <a:t> and Rubin (2003) pg. 91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Results:</a:t>
            </a:r>
          </a:p>
          <a:p>
            <a:pPr lvl="1"/>
            <a:r>
              <a:rPr lang="en-US" dirty="0" smtClean="0"/>
              <a:t>Inaccuracy of emotional memories is common</a:t>
            </a:r>
          </a:p>
          <a:p>
            <a:pPr lvl="1"/>
            <a:r>
              <a:rPr lang="en-US" dirty="0" smtClean="0"/>
              <a:t>Emotional intensity</a:t>
            </a:r>
          </a:p>
          <a:p>
            <a:pPr lvl="2"/>
            <a:r>
              <a:rPr lang="en-US" dirty="0" smtClean="0"/>
              <a:t>Greater memory confidence</a:t>
            </a:r>
          </a:p>
          <a:p>
            <a:pPr lvl="2"/>
            <a:r>
              <a:rPr lang="en-US" dirty="0" smtClean="0"/>
              <a:t>NOT accuracy</a:t>
            </a:r>
          </a:p>
          <a:p>
            <a:pPr lvl="1"/>
            <a:r>
              <a:rPr lang="en-US" dirty="0" smtClean="0"/>
              <a:t>Why?</a:t>
            </a:r>
          </a:p>
          <a:p>
            <a:pPr lvl="2"/>
            <a:r>
              <a:rPr lang="en-US" dirty="0" smtClean="0"/>
              <a:t>Post event information</a:t>
            </a:r>
          </a:p>
          <a:p>
            <a:pPr lvl="2"/>
            <a:r>
              <a:rPr lang="en-US" dirty="0" smtClean="0"/>
              <a:t>Current attitudes and emotions my influence</a:t>
            </a:r>
          </a:p>
          <a:p>
            <a:pPr lvl="2"/>
            <a:r>
              <a:rPr lang="en-US" dirty="0" smtClean="0"/>
              <a:t>Past emotional memories are </a:t>
            </a:r>
            <a:r>
              <a:rPr lang="en-US" u="sng" dirty="0" smtClean="0"/>
              <a:t>reconstructed</a:t>
            </a:r>
          </a:p>
          <a:p>
            <a:pPr lvl="3"/>
            <a:r>
              <a:rPr lang="en-US" dirty="0" smtClean="0"/>
              <a:t>Based on current appraisal of events</a:t>
            </a:r>
          </a:p>
          <a:p>
            <a:pPr lvl="2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Breckler</a:t>
            </a:r>
            <a:r>
              <a:rPr lang="en-US" dirty="0" smtClean="0"/>
              <a:t> (1994)</a:t>
            </a:r>
          </a:p>
          <a:p>
            <a:pPr lvl="1"/>
            <a:r>
              <a:rPr lang="en-US" dirty="0" smtClean="0"/>
              <a:t>Memories of blood donation</a:t>
            </a:r>
          </a:p>
          <a:p>
            <a:r>
              <a:rPr lang="en-US" dirty="0" smtClean="0"/>
              <a:t>Holmberg and Holmes (1994)</a:t>
            </a:r>
          </a:p>
          <a:p>
            <a:pPr lvl="1"/>
            <a:r>
              <a:rPr lang="en-US" dirty="0" smtClean="0"/>
              <a:t>Memories </a:t>
            </a:r>
            <a:r>
              <a:rPr lang="en-US" smtClean="0"/>
              <a:t>of marriage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Why do we clearly forget some events and forget others?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Components of Emotions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Physiological Changes</a:t>
            </a:r>
          </a:p>
          <a:p>
            <a:pPr lvl="1"/>
            <a:r>
              <a:rPr lang="en-US" dirty="0" smtClean="0"/>
              <a:t>Not conscious, arousal of autonomous and endocrine systems</a:t>
            </a:r>
          </a:p>
          <a:p>
            <a:r>
              <a:rPr lang="en-US" dirty="0" smtClean="0"/>
              <a:t>Person’s </a:t>
            </a:r>
            <a:r>
              <a:rPr lang="en-US" b="1" dirty="0" smtClean="0"/>
              <a:t>subjective feeling </a:t>
            </a:r>
            <a:r>
              <a:rPr lang="en-US" dirty="0" smtClean="0"/>
              <a:t>of an emotion</a:t>
            </a:r>
          </a:p>
          <a:p>
            <a:pPr lvl="1"/>
            <a:r>
              <a:rPr lang="en-US" dirty="0" smtClean="0"/>
              <a:t>Ex. happiness</a:t>
            </a:r>
          </a:p>
          <a:p>
            <a:r>
              <a:rPr lang="en-US" dirty="0" smtClean="0"/>
              <a:t>Associated </a:t>
            </a:r>
            <a:r>
              <a:rPr lang="en-US" dirty="0" err="1" smtClean="0"/>
              <a:t>behaviour</a:t>
            </a:r>
            <a:endParaRPr lang="en-US" dirty="0"/>
          </a:p>
          <a:p>
            <a:pPr lvl="1"/>
            <a:r>
              <a:rPr lang="en-US" dirty="0" smtClean="0"/>
              <a:t>Smiling</a:t>
            </a:r>
          </a:p>
          <a:p>
            <a:pPr lvl="1"/>
            <a:r>
              <a:rPr lang="en-US" dirty="0" smtClean="0"/>
              <a:t>Running away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Emotions as a Guide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Emotions and how we cope </a:t>
            </a:r>
          </a:p>
          <a:p>
            <a:pPr lvl="1"/>
            <a:r>
              <a:rPr lang="en-US" dirty="0" smtClean="0"/>
              <a:t>Cognitive appraisal:  interpretation, what to do based on past experience</a:t>
            </a:r>
          </a:p>
          <a:p>
            <a:pPr lvl="1"/>
            <a:r>
              <a:rPr lang="en-US" dirty="0" smtClean="0"/>
              <a:t>Fight or Flight</a:t>
            </a:r>
          </a:p>
          <a:p>
            <a:pPr lvl="2"/>
            <a:r>
              <a:rPr lang="en-US" dirty="0" smtClean="0"/>
              <a:t>Prepares individual to confront or avoid danger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Factors in Emotion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Amygdala</a:t>
            </a:r>
            <a:endParaRPr lang="en-US" dirty="0" smtClean="0"/>
          </a:p>
          <a:p>
            <a:pPr lvl="1"/>
            <a:r>
              <a:rPr lang="en-US" dirty="0" smtClean="0"/>
              <a:t>Critical to brain’s emotional circuit</a:t>
            </a:r>
          </a:p>
          <a:p>
            <a:pPr lvl="2"/>
            <a:r>
              <a:rPr lang="en-US" dirty="0" smtClean="0"/>
              <a:t>Emotional memories</a:t>
            </a:r>
          </a:p>
          <a:p>
            <a:r>
              <a:rPr lang="en-US" dirty="0" smtClean="0"/>
              <a:t>Adrenaline</a:t>
            </a:r>
          </a:p>
          <a:p>
            <a:pPr lvl="1"/>
            <a:r>
              <a:rPr lang="en-US" dirty="0" smtClean="0"/>
              <a:t>Released when strong emotions evoked.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Doux’s</a:t>
            </a:r>
            <a:r>
              <a:rPr lang="en-US" dirty="0" smtClean="0"/>
              <a:t> Model of Biological Pathways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Emotional Brain </a:t>
            </a:r>
            <a:r>
              <a:rPr lang="en-US" dirty="0" smtClean="0"/>
              <a:t>(1999)</a:t>
            </a:r>
          </a:p>
          <a:p>
            <a:r>
              <a:rPr lang="en-US" dirty="0" smtClean="0"/>
              <a:t>Short Route</a:t>
            </a:r>
          </a:p>
          <a:p>
            <a:pPr lvl="1"/>
            <a:r>
              <a:rPr lang="en-US" dirty="0" smtClean="0"/>
              <a:t>Directly from Thalamus to </a:t>
            </a:r>
            <a:r>
              <a:rPr lang="en-US" dirty="0" err="1" smtClean="0"/>
              <a:t>Amygdala</a:t>
            </a:r>
            <a:endParaRPr lang="en-US" dirty="0" smtClean="0"/>
          </a:p>
          <a:p>
            <a:r>
              <a:rPr lang="en-US" dirty="0" smtClean="0"/>
              <a:t>Long Route</a:t>
            </a:r>
          </a:p>
          <a:p>
            <a:pPr lvl="1"/>
            <a:r>
              <a:rPr lang="en-US" dirty="0" smtClean="0"/>
              <a:t>From Thalamus to Sensory Cortex and Hippocampus to </a:t>
            </a:r>
            <a:r>
              <a:rPr lang="en-US" dirty="0" err="1" smtClean="0"/>
              <a:t>Amygdala</a:t>
            </a:r>
            <a:endParaRPr lang="en-US" dirty="0" smtClean="0"/>
          </a:p>
          <a:p>
            <a:r>
              <a:rPr lang="en-US" dirty="0" smtClean="0"/>
              <a:t>What is the advantage to having both a long and short route?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Cognitive Factors in Emotion:</a:t>
            </a:r>
            <a:br>
              <a:rPr lang="en-US" dirty="0" smtClean="0"/>
            </a:br>
            <a:r>
              <a:rPr lang="en-US" dirty="0" smtClean="0"/>
              <a:t>Appraisal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Appraisal:</a:t>
            </a:r>
          </a:p>
          <a:p>
            <a:pPr lvl="1"/>
            <a:r>
              <a:rPr lang="en-US" dirty="0" smtClean="0"/>
              <a:t>How will this situation impact my well being?</a:t>
            </a:r>
          </a:p>
          <a:p>
            <a:pPr lvl="1"/>
            <a:r>
              <a:rPr lang="en-US" dirty="0" smtClean="0"/>
              <a:t>Positive and negative:  Benefit vs. Risk</a:t>
            </a:r>
          </a:p>
          <a:p>
            <a:r>
              <a:rPr lang="en-US" dirty="0" smtClean="0"/>
              <a:t>Factors that Moderate Stress</a:t>
            </a:r>
          </a:p>
          <a:p>
            <a:pPr lvl="1"/>
            <a:r>
              <a:rPr lang="en-US" dirty="0" smtClean="0"/>
              <a:t>Appraisal of threat</a:t>
            </a:r>
          </a:p>
          <a:p>
            <a:pPr lvl="1"/>
            <a:r>
              <a:rPr lang="en-US" dirty="0" smtClean="0"/>
              <a:t>Appraisal of one’s resources to deal with threat</a:t>
            </a:r>
          </a:p>
          <a:p>
            <a:pPr lvl="2"/>
            <a:r>
              <a:rPr lang="en-US" dirty="0" smtClean="0"/>
              <a:t>Motivation</a:t>
            </a:r>
          </a:p>
          <a:p>
            <a:pPr lvl="2"/>
            <a:r>
              <a:rPr lang="en-US" dirty="0" smtClean="0"/>
              <a:t>Beliefs about self and world</a:t>
            </a:r>
          </a:p>
          <a:p>
            <a:pPr lvl="2"/>
            <a:r>
              <a:rPr lang="en-US" dirty="0" smtClean="0"/>
              <a:t>Environmental variables</a:t>
            </a:r>
          </a:p>
          <a:p>
            <a:pPr lvl="3"/>
            <a:r>
              <a:rPr lang="en-US" dirty="0" smtClean="0"/>
              <a:t>Nature of the danger, social networks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Problem-focused Coping</a:t>
            </a:r>
          </a:p>
          <a:p>
            <a:pPr lvl="1"/>
            <a:r>
              <a:rPr lang="en-US" dirty="0" smtClean="0"/>
              <a:t>Aimed at changing the situation</a:t>
            </a:r>
          </a:p>
          <a:p>
            <a:r>
              <a:rPr lang="en-US" dirty="0" smtClean="0"/>
              <a:t>Emotion-focused coping</a:t>
            </a:r>
          </a:p>
          <a:p>
            <a:pPr lvl="1"/>
            <a:r>
              <a:rPr lang="en-US" dirty="0" smtClean="0"/>
              <a:t>Handle emotions instead of situation</a:t>
            </a:r>
          </a:p>
          <a:p>
            <a:pPr lvl="2"/>
            <a:r>
              <a:rPr lang="en-US" dirty="0" smtClean="0"/>
              <a:t>Escape</a:t>
            </a:r>
          </a:p>
          <a:p>
            <a:pPr lvl="2"/>
            <a:r>
              <a:rPr lang="en-US" dirty="0" smtClean="0"/>
              <a:t>Self-control</a:t>
            </a:r>
          </a:p>
          <a:p>
            <a:pPr lvl="2"/>
            <a:r>
              <a:rPr lang="en-US" dirty="0" smtClean="0"/>
              <a:t>Social support</a:t>
            </a:r>
          </a:p>
          <a:p>
            <a:pPr lvl="2"/>
            <a:r>
              <a:rPr lang="en-US" dirty="0" smtClean="0"/>
              <a:t>Positive reappraisal of situation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Appraisal and emotional arousal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Speisman</a:t>
            </a:r>
            <a:r>
              <a:rPr lang="en-US" dirty="0" smtClean="0"/>
              <a:t> et al. (1964)</a:t>
            </a:r>
          </a:p>
          <a:p>
            <a:pPr lvl="1"/>
            <a:r>
              <a:rPr lang="en-US" dirty="0" smtClean="0"/>
              <a:t>Film about genital surgery</a:t>
            </a:r>
          </a:p>
          <a:p>
            <a:pPr lvl="1"/>
            <a:r>
              <a:rPr lang="en-US" dirty="0" smtClean="0"/>
              <a:t>What happened?</a:t>
            </a:r>
          </a:p>
          <a:p>
            <a:pPr lvl="1"/>
            <a:r>
              <a:rPr lang="en-US" dirty="0" smtClean="0"/>
              <a:t>What are the implications?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337</Words>
  <Application>Microsoft Office PowerPoint</Application>
  <PresentationFormat>On-screen Show (4:3)</PresentationFormat>
  <Paragraphs>72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3.2 Cognitive Level of Analysis Cognition and Emotion</vt:lpstr>
      <vt:lpstr>Why do we clearly forget some events and forget others?</vt:lpstr>
      <vt:lpstr>3 Components of Emotions</vt:lpstr>
      <vt:lpstr>Emotions as a Guide</vt:lpstr>
      <vt:lpstr>Biological Factors in Emotion</vt:lpstr>
      <vt:lpstr>Le Doux’s Model of Biological Pathways</vt:lpstr>
      <vt:lpstr>Cognitive Factors in Emotion: Appraisal</vt:lpstr>
      <vt:lpstr>Slide 8</vt:lpstr>
      <vt:lpstr>Appraisal and emotional arousal</vt:lpstr>
      <vt:lpstr>Emotion and a cognitive process The Flashbulb Theory</vt:lpstr>
      <vt:lpstr>Slide 11</vt:lpstr>
      <vt:lpstr>Slide 12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Marcus Lee</dc:creator>
  <cp:lastModifiedBy>Marcus Lee</cp:lastModifiedBy>
  <cp:revision>8</cp:revision>
  <dcterms:created xsi:type="dcterms:W3CDTF">2009-11-10T03:54:44Z</dcterms:created>
  <dcterms:modified xsi:type="dcterms:W3CDTF">2009-11-10T04:45:50Z</dcterms:modified>
</cp:coreProperties>
</file>